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2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83" r:id="rId11"/>
    <p:sldId id="279" r:id="rId12"/>
    <p:sldId id="284" r:id="rId13"/>
    <p:sldId id="280" r:id="rId14"/>
    <p:sldId id="281" r:id="rId15"/>
    <p:sldId id="282" r:id="rId16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272"/>
            <p14:sldId id="271"/>
            <p14:sldId id="273"/>
            <p14:sldId id="274"/>
            <p14:sldId id="275"/>
            <p14:sldId id="276"/>
            <p14:sldId id="277"/>
            <p14:sldId id="278"/>
            <p14:sldId id="283"/>
            <p14:sldId id="279"/>
            <p14:sldId id="284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104" d="100"/>
          <a:sy n="104" d="100"/>
        </p:scale>
        <p:origin x="144" y="6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49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an Referenz (G1971)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6D8B3C-184D-4FD3-A7A7-C45B49D50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Perowskit Defekt (G1963)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0CB860F-7711-490C-BC49-88202E34C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7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</a:t>
            </a:r>
            <a:r>
              <a:rPr lang="de-DE" dirty="0" err="1"/>
              <a:t>Perowskitdefekt</a:t>
            </a:r>
            <a:r>
              <a:rPr lang="de-DE" dirty="0"/>
              <a:t> II (G1974)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D5AC2BE-3DED-4740-BE1E-427F5AD4B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73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ITO Defekt (G1965)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DF62546-DAA9-4F70-BF8A-37F97BAFE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68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ETL Defekt (G1967)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D88DBD0-DE44-4532-ACFF-FE9E2BF62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0A5DA-6339-420F-A3C9-B33DD5F1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IV Messung am HTL Defekt (G1968)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0F3EC4-1426-4611-8729-368FCAA07B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1AB26BB-A60A-423B-B7BB-E12BA3BF4B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FBF981-57F1-4937-9490-F89CF55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59DD2D2-17D4-46C8-ABEC-6F7C8BA05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" y="1260000"/>
            <a:ext cx="100774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C35BF-0331-4640-A40C-4B9E628CE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Extender Vergleich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0FECC6-DBDE-4EC1-A164-4BB377A9D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78FB7-F2E3-47E2-9F54-9BB5E9A1B9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FEA19E8-5D3E-4F31-AAF5-2FE6EF0E7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3A0FC7-9BAE-4BBE-9981-B30FF65BA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62" y="1815352"/>
            <a:ext cx="11877675" cy="39624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7E264B-6207-4489-B32D-A80D846CA2FA}"/>
              </a:ext>
            </a:extLst>
          </p:cNvPr>
          <p:cNvSpPr txBox="1"/>
          <p:nvPr/>
        </p:nvSpPr>
        <p:spPr>
          <a:xfrm>
            <a:off x="813732" y="1661464"/>
            <a:ext cx="143789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Mit Extender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0D358E-D0B6-44F1-81C1-94C4AABFB6A6}"/>
              </a:ext>
            </a:extLst>
          </p:cNvPr>
          <p:cNvSpPr txBox="1"/>
          <p:nvPr/>
        </p:nvSpPr>
        <p:spPr>
          <a:xfrm>
            <a:off x="4883790" y="1661464"/>
            <a:ext cx="172322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Ohne</a:t>
            </a:r>
            <a:r>
              <a:rPr lang="de-DE" sz="2000" i="0" dirty="0"/>
              <a:t> Extender</a:t>
            </a:r>
          </a:p>
        </p:txBody>
      </p:sp>
    </p:spTree>
    <p:extLst>
      <p:ext uri="{BB962C8B-B14F-4D97-AF65-F5344CB8AC3E}">
        <p14:creationId xmlns:p14="http://schemas.microsoft.com/office/powerpoint/2010/main" val="396314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02B36C-2B66-4A7C-9980-D9E58F3B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Extender Effekt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35C4FB-36A4-4BF5-9032-4775D3E29A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43294"/>
          </a:xfrm>
        </p:spPr>
        <p:txBody>
          <a:bodyPr/>
          <a:lstStyle/>
          <a:p>
            <a:r>
              <a:rPr lang="de-DE" dirty="0"/>
              <a:t>Mit Extender: Zweifache Vergrößerung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7489E4-DA9D-4D3C-8ACE-D82A52D75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4AC1840-62DC-42EC-8E58-F24E952E5C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06.12.2021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343A9E8-85AE-4A79-B7BC-46D5D1210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5E498D-0638-4E13-9AB4-BF8AA502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7" y="1703294"/>
            <a:ext cx="11877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8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DC2C9-6AB5-4C18-9523-814B79B7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Messungen an Defekten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0AAFB8-4DB1-45AF-9446-1496FCBF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an Defekt und Perowskit</a:t>
            </a:r>
          </a:p>
          <a:p>
            <a:r>
              <a:rPr lang="de-DE" dirty="0"/>
              <a:t>Glättung (maximal) mit 500 Werten:</a:t>
            </a:r>
          </a:p>
          <a:p>
            <a:pPr lvl="1"/>
            <a:r>
              <a:rPr lang="de-DE" dirty="0"/>
              <a:t>Gleitender, zentrierter Mittelwert</a:t>
            </a:r>
          </a:p>
          <a:p>
            <a:r>
              <a:rPr lang="de-DE" dirty="0"/>
              <a:t>Analyse des Maximums</a:t>
            </a:r>
          </a:p>
          <a:p>
            <a:pPr lvl="1"/>
            <a:r>
              <a:rPr lang="de-DE" dirty="0"/>
              <a:t>Intensität</a:t>
            </a:r>
          </a:p>
          <a:p>
            <a:pPr lvl="1"/>
            <a:r>
              <a:rPr lang="de-DE" dirty="0"/>
              <a:t>Energie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37171B-0364-4E83-AAC7-0F4CA73A2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9F9A576-E826-4498-833E-BA484EB129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40D879E-72D2-4597-BAF0-319B21311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4512C5A-910F-4E4D-8AC1-4EAA61C68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325" y="1708800"/>
            <a:ext cx="3962400" cy="3962400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B22D5B-3F6A-4A22-9113-771393DBA9EC}"/>
              </a:ext>
            </a:extLst>
          </p:cNvPr>
          <p:cNvCxnSpPr>
            <a:cxnSpLocks/>
          </p:cNvCxnSpPr>
          <p:nvPr/>
        </p:nvCxnSpPr>
        <p:spPr>
          <a:xfrm>
            <a:off x="1379349" y="2495229"/>
            <a:ext cx="30454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1C09DFE-B39E-46F6-A25C-A41D516A5499}"/>
              </a:ext>
            </a:extLst>
          </p:cNvPr>
          <p:cNvCxnSpPr>
            <a:cxnSpLocks/>
          </p:cNvCxnSpPr>
          <p:nvPr/>
        </p:nvCxnSpPr>
        <p:spPr>
          <a:xfrm>
            <a:off x="3060915" y="1999281"/>
            <a:ext cx="0" cy="30531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3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2CC03-65F4-4BC8-93BD-32504869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ETL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631144-BF1B-4ED2-832D-C4FEA0A8A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ETL über Bereich nicht abgeschieden, Zelle G1967</a:t>
            </a:r>
          </a:p>
          <a:p>
            <a:r>
              <a:rPr lang="de-DE" dirty="0"/>
              <a:t>PL auf Defekt (ETL) und Perowskit gemessen</a:t>
            </a:r>
          </a:p>
          <a:p>
            <a:r>
              <a:rPr lang="de-DE" dirty="0"/>
              <a:t>ETL Defekt zeigt geringe/ kaum Intensität</a:t>
            </a:r>
          </a:p>
          <a:p>
            <a:r>
              <a:rPr lang="de-DE" dirty="0"/>
              <a:t>Messreihenfolge: Zwei Mal Defekt, zwei Mal Perowskit, dann 2h Pause, Defekt, Perowskit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A6F5D-448B-417A-BABC-6758FD409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249B13-0727-4017-BAE1-2EB4EDE1BE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62B59BF-F9AF-4CCA-AF7B-C9C135739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AE1D92ED-39B5-4B5B-B2FE-022F714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13304"/>
            <a:ext cx="5038725" cy="252412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2097639-9BDD-47B8-84E7-B30CF2D48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255" y="3298575"/>
            <a:ext cx="5038725" cy="301942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7A0B471A-4FC8-4667-A960-127D924560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7" y="3945576"/>
            <a:ext cx="2525014" cy="21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7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E6F2A-670F-4156-91A9-51DF8565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HTL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6B27E-3D4B-40B3-83A6-EEF48447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auf HTL Defekt und Perowskit, an G1968 Z2</a:t>
            </a:r>
          </a:p>
          <a:p>
            <a:r>
              <a:rPr lang="de-DE" dirty="0"/>
              <a:t>Messreihenfolge: D, P, P, D, 2h Pause, D, P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9DC5FF-20F4-49D3-9C0E-82169EC9C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A5A2C95-E8EE-4653-A9FB-A2EF01392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49072A-3BD1-4B30-8E2E-DF9B98070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F7E8E2-E0C0-4DCE-8CF3-0657DE78A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16659"/>
            <a:ext cx="5038725" cy="2524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F28885-92FA-4C95-937D-A038DD6E5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638" y="3429000"/>
            <a:ext cx="5038725" cy="30194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2A8589-DAD0-4865-9E20-8C315E81EF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52" y="3348328"/>
            <a:ext cx="2904721" cy="24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B0684-21DB-487E-AE74-3305053C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ITO Defekt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A4203-6D19-420B-9A2C-4676FF6A9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 auf ITO Defekt und Pero gemessen</a:t>
            </a:r>
          </a:p>
          <a:p>
            <a:r>
              <a:rPr lang="de-DE" dirty="0"/>
              <a:t>Geringere PL Intensität auf ITO Defekt</a:t>
            </a:r>
          </a:p>
          <a:p>
            <a:r>
              <a:rPr lang="de-DE" dirty="0"/>
              <a:t>Messreihenfolge: D, P, P, P, D, P</a:t>
            </a:r>
          </a:p>
          <a:p>
            <a:r>
              <a:rPr lang="de-DE" dirty="0"/>
              <a:t>Intensität höher als bei ETL Defekt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97B062-8DBE-440C-AAE4-E1B310FA7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9474C5-5ABD-4E55-A43B-D1C62341A1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513D0F6-3C0C-4D3F-8F31-C442F7EA5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4041A4A-C5D3-429D-98D0-C0B06EB55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9" y="1301855"/>
            <a:ext cx="5038725" cy="2524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FD9F88A-EAB4-4A67-8502-1659A14F6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183" y="3478575"/>
            <a:ext cx="5038725" cy="30194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D6B2B0F-30AA-4D05-A1A6-A5B3F470FD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67" y="3429000"/>
            <a:ext cx="3206938" cy="26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8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01E62-85B9-4268-8AB7-1082B7C5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</a:t>
            </a:r>
            <a:r>
              <a:rPr lang="de-DE" dirty="0" err="1"/>
              <a:t>Perowskitdefekt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B4B89-9AB2-4DA4-AC22-44958C7E0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um </a:t>
            </a:r>
            <a:r>
              <a:rPr lang="de-DE" dirty="0" err="1"/>
              <a:t>Perowskitdefekt</a:t>
            </a:r>
            <a:r>
              <a:rPr lang="de-DE" dirty="0"/>
              <a:t> herum, an G1963 Zelle 2 und 4</a:t>
            </a:r>
          </a:p>
          <a:p>
            <a:r>
              <a:rPr lang="de-DE" dirty="0"/>
              <a:t>Geplante Messung (unten), tatsächlicher Verlauf weicht ab</a:t>
            </a:r>
          </a:p>
          <a:p>
            <a:r>
              <a:rPr lang="de-DE" dirty="0"/>
              <a:t>Geringere Intensität im Streifenbereich, steigend nach außen: </a:t>
            </a:r>
            <a:r>
              <a:rPr lang="de-DE" dirty="0" err="1"/>
              <a:t>Perowskitdicke</a:t>
            </a:r>
            <a:r>
              <a:rPr lang="de-DE" dirty="0"/>
              <a:t>?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9E4B98C-141B-47FF-9B89-25FC037D14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87" y="3772205"/>
            <a:ext cx="2625012" cy="218537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7D9271-91FC-4524-B004-1AB78C4D3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97EA85-71B2-43D1-AE5C-C2CDC93AEF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55FFF7A-89B0-4B0C-A36A-1AC695760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FD0DB2F-D8F4-4F3B-A7AF-28871EA9484A}"/>
              </a:ext>
            </a:extLst>
          </p:cNvPr>
          <p:cNvSpPr txBox="1"/>
          <p:nvPr/>
        </p:nvSpPr>
        <p:spPr>
          <a:xfrm>
            <a:off x="8097867" y="4339525"/>
            <a:ext cx="54181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Pero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D7122F-CCEB-49DF-9550-2C71F0D943DC}"/>
              </a:ext>
            </a:extLst>
          </p:cNvPr>
          <p:cNvSpPr txBox="1"/>
          <p:nvPr/>
        </p:nvSpPr>
        <p:spPr>
          <a:xfrm>
            <a:off x="6548036" y="4765729"/>
            <a:ext cx="541815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ETL/</a:t>
            </a:r>
          </a:p>
          <a:p>
            <a:pPr algn="l"/>
            <a:r>
              <a:rPr lang="de-DE" sz="2000" i="0" dirty="0"/>
              <a:t>HTL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A89156-7994-4E8F-A6D3-E87052ED9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638" y="3485001"/>
            <a:ext cx="5038725" cy="301942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3CD22FC-AEF7-451D-985C-B6DCEF6E2527}"/>
              </a:ext>
            </a:extLst>
          </p:cNvPr>
          <p:cNvCxnSpPr/>
          <p:nvPr/>
        </p:nvCxnSpPr>
        <p:spPr>
          <a:xfrm>
            <a:off x="7516680" y="4864891"/>
            <a:ext cx="9531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45CDE66-97F5-4B75-A36D-36AC14C3D824}"/>
              </a:ext>
            </a:extLst>
          </p:cNvPr>
          <p:cNvSpPr txBox="1"/>
          <p:nvPr/>
        </p:nvSpPr>
        <p:spPr>
          <a:xfrm>
            <a:off x="7618644" y="508248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100531F-B592-4F06-955D-C8EB8055BDD2}"/>
              </a:ext>
            </a:extLst>
          </p:cNvPr>
          <p:cNvSpPr txBox="1"/>
          <p:nvPr/>
        </p:nvSpPr>
        <p:spPr>
          <a:xfrm>
            <a:off x="7951291" y="523940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660A5EF-A2AB-43CB-8F30-DCB0C6711722}"/>
              </a:ext>
            </a:extLst>
          </p:cNvPr>
          <p:cNvSpPr txBox="1"/>
          <p:nvPr/>
        </p:nvSpPr>
        <p:spPr>
          <a:xfrm>
            <a:off x="8497014" y="514855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29" name="Multiplikationszeichen 28">
            <a:extLst>
              <a:ext uri="{FF2B5EF4-FFF2-40B4-BE49-F238E27FC236}">
                <a16:creationId xmlns:a16="http://schemas.microsoft.com/office/drawing/2014/main" id="{58F4BBA1-56A1-496A-9A66-10C6C0CF53D5}"/>
              </a:ext>
            </a:extLst>
          </p:cNvPr>
          <p:cNvSpPr/>
          <p:nvPr/>
        </p:nvSpPr>
        <p:spPr>
          <a:xfrm>
            <a:off x="7428665" y="4888643"/>
            <a:ext cx="249736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30" name="Multiplikationszeichen 29">
            <a:extLst>
              <a:ext uri="{FF2B5EF4-FFF2-40B4-BE49-F238E27FC236}">
                <a16:creationId xmlns:a16="http://schemas.microsoft.com/office/drawing/2014/main" id="{A6DC36DA-7FC2-40B5-8F21-F6B4AA9F1007}"/>
              </a:ext>
            </a:extLst>
          </p:cNvPr>
          <p:cNvSpPr/>
          <p:nvPr/>
        </p:nvSpPr>
        <p:spPr>
          <a:xfrm>
            <a:off x="7858838" y="5060012"/>
            <a:ext cx="268829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31" name="Multiplikationszeichen 30">
            <a:extLst>
              <a:ext uri="{FF2B5EF4-FFF2-40B4-BE49-F238E27FC236}">
                <a16:creationId xmlns:a16="http://schemas.microsoft.com/office/drawing/2014/main" id="{2B9B981D-6BFE-4F94-B307-98754967EE8A}"/>
              </a:ext>
            </a:extLst>
          </p:cNvPr>
          <p:cNvSpPr/>
          <p:nvPr/>
        </p:nvSpPr>
        <p:spPr>
          <a:xfrm>
            <a:off x="8443480" y="4940758"/>
            <a:ext cx="249736" cy="217586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E98001-CE78-45CC-B3A1-9BBA6ABA7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42018" y="1165875"/>
            <a:ext cx="5038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960C6-71CD-42F6-80D4-6F59A8B7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Kante in EL Bild: PL Untersuchung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763E34-45AC-4B7C-BA3D-E0674FE77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4915" y="1234712"/>
            <a:ext cx="5038725" cy="2524125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773B6-29C8-4405-A554-F1CF1AF57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81B8A83-58E6-4FBB-BE85-C8AF007EC1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07.12.2021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8A91785-EBE6-4EBE-AA3B-88EA9904E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5584EC5-2E40-4D6B-8F21-F9B38DE24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281" y="2710424"/>
            <a:ext cx="5129456" cy="385126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78E1B67-3A90-4AE2-AD5E-E9088B8C2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498" y="3428122"/>
            <a:ext cx="5038725" cy="3019425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3E3A53F-F731-45E2-9C84-4311598A16C6}"/>
              </a:ext>
            </a:extLst>
          </p:cNvPr>
          <p:cNvSpPr txBox="1">
            <a:spLocks/>
          </p:cNvSpPr>
          <p:nvPr/>
        </p:nvSpPr>
        <p:spPr>
          <a:xfrm>
            <a:off x="6096000" y="1260000"/>
            <a:ext cx="5903913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PL auf stark abstrahlendem- und dunklem EL Bereich gemessen</a:t>
            </a:r>
          </a:p>
          <a:p>
            <a:r>
              <a:rPr lang="de-DE" dirty="0"/>
              <a:t>Keine Korrelation EL-PL?</a:t>
            </a:r>
          </a:p>
          <a:p>
            <a:r>
              <a:rPr lang="de-DE" dirty="0"/>
              <a:t>Bei PL mit Messtisch verfahren?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BCF47B5-F3F0-42AC-AD9F-BD75DBAA4F96}"/>
              </a:ext>
            </a:extLst>
          </p:cNvPr>
          <p:cNvSpPr txBox="1"/>
          <p:nvPr/>
        </p:nvSpPr>
        <p:spPr>
          <a:xfrm>
            <a:off x="8497766" y="552676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D9174C8-5AC4-4BA8-8F09-B6FF3067494B}"/>
              </a:ext>
            </a:extLst>
          </p:cNvPr>
          <p:cNvSpPr txBox="1"/>
          <p:nvPr/>
        </p:nvSpPr>
        <p:spPr>
          <a:xfrm>
            <a:off x="9856922" y="378157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81CD5B6-BED8-4726-A19F-EF11A7DB3734}"/>
              </a:ext>
            </a:extLst>
          </p:cNvPr>
          <p:cNvSpPr txBox="1"/>
          <p:nvPr/>
        </p:nvSpPr>
        <p:spPr>
          <a:xfrm>
            <a:off x="8514985" y="3533604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9F6A9B-5871-4CD1-ACA7-FECAFFD02660}"/>
              </a:ext>
            </a:extLst>
          </p:cNvPr>
          <p:cNvSpPr txBox="1"/>
          <p:nvPr/>
        </p:nvSpPr>
        <p:spPr>
          <a:xfrm>
            <a:off x="9061223" y="4125037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91616693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308</Words>
  <Application>Microsoft Office PowerPoint</Application>
  <PresentationFormat>Breitbild</PresentationFormat>
  <Paragraphs>86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Symbol</vt:lpstr>
      <vt:lpstr>Wingdings</vt:lpstr>
      <vt:lpstr>1_121111_ISFH_Folienvorlage_08</vt:lpstr>
      <vt:lpstr>PowerPoint-Präsentation</vt:lpstr>
      <vt:lpstr>Extender Vergleich</vt:lpstr>
      <vt:lpstr>Extender Effekt</vt:lpstr>
      <vt:lpstr>PL Messungen an Defekten</vt:lpstr>
      <vt:lpstr>PL an ETL Defekt</vt:lpstr>
      <vt:lpstr>PL an HTL Defekt</vt:lpstr>
      <vt:lpstr>PL an ITO Defekt </vt:lpstr>
      <vt:lpstr>PL an Perowskitdefekt</vt:lpstr>
      <vt:lpstr>Kante in EL Bild: PL Untersuchung</vt:lpstr>
      <vt:lpstr>IV Messung an Referenz (G1971)</vt:lpstr>
      <vt:lpstr>IV Messung am Perowskit Defekt (G1963)</vt:lpstr>
      <vt:lpstr>IV Messung am Perowskitdefekt II (G1974)</vt:lpstr>
      <vt:lpstr>IV Messung am ITO Defekt (G1965)</vt:lpstr>
      <vt:lpstr>IV Messung am ETL Defekt (G1967)</vt:lpstr>
      <vt:lpstr>IV Messung am HTL Defekt (G1968)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224</cp:revision>
  <cp:lastPrinted>2021-11-18T08:14:52Z</cp:lastPrinted>
  <dcterms:created xsi:type="dcterms:W3CDTF">2021-10-29T12:17:52Z</dcterms:created>
  <dcterms:modified xsi:type="dcterms:W3CDTF">2021-12-07T14:18:53Z</dcterms:modified>
</cp:coreProperties>
</file>